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drawings/drawing2.xml" ContentType="application/vnd.openxmlformats-officedocument.drawingml.chartshapes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drawings/drawing3.xml" ContentType="application/vnd.openxmlformats-officedocument.drawingml.chartshapes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drawings/drawing4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7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\\store\Users\d.lugovoi\GazTron\Conference%20&amp;%20Presentation%20&amp;%20Show\1%20-%20GAZTRON\LPG_&#1076;&#1077;&#1092;&#1080;&#1094;&#1080;&#1090;_2016-2017\&#1076;&#1072;&#1085;&#1085;&#1099;&#1077;.xlsx" TargetMode="Externa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chartUserShapes" Target="../drawings/drawing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oleObject" Target="file:///\\store\Users\d.lugovoi\GazTron\Conference%20&amp;%20Presentation%20&amp;%20Show\1%20-%20GAZTRON\LPG_&#1076;&#1077;&#1092;&#1080;&#1094;&#1080;&#1090;_2016-2017\&#1076;&#1072;&#1085;&#1085;&#1099;&#1077;.xlsx" TargetMode="External"/><Relationship Id="rId2" Type="http://schemas.microsoft.com/office/2011/relationships/chartColorStyle" Target="colors10.xml"/><Relationship Id="rId1" Type="http://schemas.microsoft.com/office/2011/relationships/chartStyle" Target="style10.xml"/><Relationship Id="rId4" Type="http://schemas.openxmlformats.org/officeDocument/2006/relationships/chartUserShapes" Target="../drawings/drawing4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\\store\Users\d.lugovoi\GazTron\Conference%20&amp;%20Presentation%20&amp;%20Show\1%20-%20GAZTRON\LPG_&#1076;&#1077;&#1092;&#1080;&#1094;&#1080;&#1090;_2016-2017\&#1076;&#1072;&#1085;&#1085;&#1099;&#1077;.xlsx" TargetMode="External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chartUserShapes" Target="../drawings/drawing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\\store\Users\d.lugovoi\GazTron\Conference%20&amp;%20Presentation%20&amp;%20Show\1%20-%20GAZTRON\LPG_&#1076;&#1077;&#1092;&#1080;&#1094;&#1080;&#1090;_2016-2017\&#1076;&#1072;&#1085;&#1085;&#1099;&#1077;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\\store\Users\d.lugovoi\GazTron\Conference%20&amp;%20Presentation%20&amp;%20Show\1%20-%20GAZTRON\LPG_&#1076;&#1077;&#1092;&#1080;&#1094;&#1080;&#1090;_2016-2017\&#1076;&#1072;&#1085;&#1085;&#1099;&#1077;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\\store\Users\d.lugovoi\GazTron\Conference%20&amp;%20Presentation%20&amp;%20Show\1%20-%20GAZTRON\LPG_&#1076;&#1077;&#1092;&#1080;&#1094;&#1080;&#1090;_2016-2017\&#1076;&#1072;&#1085;&#1085;&#1099;&#1077;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file:///\\store\Users\d.lugovoi\GazTron\Conference%20&amp;%20Presentation%20&amp;%20Show\1%20-%20GAZTRON\LPG_&#1076;&#1077;&#1092;&#1080;&#1094;&#1080;&#1090;_2016-2017\&#1076;&#1072;&#1085;&#1085;&#1099;&#1077;.xlsx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oleObject" Target="&#1050;&#1085;&#1080;&#1075;&#1072;4" TargetMode="External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oleObject" Target="&#1050;&#1085;&#1080;&#1075;&#1072;4" TargetMode="External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oleObject" Target="file:///\\store\Users\d.lugovoi\GazTron\Conference%20&amp;%20Presentation%20&amp;%20Show\1%20-%20GAZTRON\LPG_&#1076;&#1077;&#1092;&#1080;&#1094;&#1080;&#1090;_2016-2017\&#1076;&#1072;&#1085;&#1085;&#1099;&#1077;.xlsx" TargetMode="External"/><Relationship Id="rId2" Type="http://schemas.microsoft.com/office/2011/relationships/chartColorStyle" Target="colors9.xml"/><Relationship Id="rId1" Type="http://schemas.microsoft.com/office/2011/relationships/chartStyle" Target="style9.xml"/><Relationship Id="rId4" Type="http://schemas.openxmlformats.org/officeDocument/2006/relationships/chartUserShapes" Target="../drawings/drawing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1" i="0" u="none" strike="noStrike" kern="1200" cap="all" spc="5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/>
              <a:t>Баланс 2016</a:t>
            </a:r>
            <a:r>
              <a:rPr lang="ru-RU" sz="1100"/>
              <a:t>, тыс.т</a:t>
            </a:r>
          </a:p>
        </c:rich>
      </c:tx>
      <c:layout>
        <c:manualLayout>
          <c:xMode val="edge"/>
          <c:yMode val="edge"/>
          <c:x val="6.2884091995096996E-3"/>
          <c:y val="1.2638228551582715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cap="all" spc="5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>
        <c:manualLayout>
          <c:layoutTarget val="inner"/>
          <c:xMode val="edge"/>
          <c:yMode val="edge"/>
          <c:x val="0.20456900671057279"/>
          <c:y val="0.20743764646362817"/>
          <c:w val="0.63307834541790453"/>
          <c:h val="0.70673536322361308"/>
        </c:manualLayout>
      </c:layout>
      <c:doughnutChart>
        <c:varyColors val="1"/>
        <c:ser>
          <c:idx val="0"/>
          <c:order val="0"/>
          <c:tx>
            <c:strRef>
              <c:f>Лист1!$A$18</c:f>
              <c:strCache>
                <c:ptCount val="1"/>
                <c:pt idx="0">
                  <c:v>Баланс 2016, тыс.т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eparator>
</c:separator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Лист1!$B$17:$C$17</c:f>
              <c:strCache>
                <c:ptCount val="2"/>
                <c:pt idx="0">
                  <c:v>Произодство</c:v>
                </c:pt>
                <c:pt idx="1">
                  <c:v>Импорт</c:v>
                </c:pt>
              </c:strCache>
            </c:strRef>
          </c:cat>
          <c:val>
            <c:numRef>
              <c:f>Лист1!$B$18:$C$18</c:f>
              <c:numCache>
                <c:formatCode>0</c:formatCode>
                <c:ptCount val="2"/>
                <c:pt idx="0">
                  <c:v>404.60536275945515</c:v>
                </c:pt>
                <c:pt idx="1">
                  <c:v>1094.7778298610001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  <c:holeSize val="50"/>
      </c:doughnutChart>
      <c:spPr>
        <a:noFill/>
        <a:ln>
          <a:noFill/>
        </a:ln>
        <a:effectLst/>
      </c:spPr>
    </c:plotArea>
    <c:legend>
      <c:legendPos val="t"/>
      <c:layout>
        <c:manualLayout>
          <c:xMode val="edge"/>
          <c:yMode val="edge"/>
          <c:x val="0.62704162369250194"/>
          <c:y val="1.2156781494919386E-3"/>
          <c:w val="0.36717092680705382"/>
          <c:h val="0.14268180931112448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  <c:userShapes r:id="rId4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 smtClean="0"/>
              <a:t>Min</a:t>
            </a:r>
            <a:r>
              <a:rPr lang="ru-RU" dirty="0" smtClean="0"/>
              <a:t> ЯНВАРЬ</a:t>
            </a:r>
            <a:endParaRPr lang="en-US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Лист1!$A$75</c:f>
              <c:strCache>
                <c:ptCount val="1"/>
                <c:pt idx="0">
                  <c:v>min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</c:dPt>
          <c:cat>
            <c:strRef>
              <c:f>Лист1!$B$73:$C$73</c:f>
              <c:strCache>
                <c:ptCount val="2"/>
                <c:pt idx="0">
                  <c:v>Баланс</c:v>
                </c:pt>
                <c:pt idx="1">
                  <c:v>Хранение</c:v>
                </c:pt>
              </c:strCache>
            </c:strRef>
          </c:cat>
          <c:val>
            <c:numRef>
              <c:f>Лист1!$B$75:$C$75</c:f>
              <c:numCache>
                <c:formatCode>General</c:formatCode>
                <c:ptCount val="2"/>
                <c:pt idx="0">
                  <c:v>96</c:v>
                </c:pt>
                <c:pt idx="1">
                  <c:v>27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  <c:userShapes r:id="rId4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1" i="0" u="none" strike="noStrike" kern="1200" cap="all" spc="5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/>
              <a:t>Баланс 2017</a:t>
            </a:r>
            <a:r>
              <a:rPr lang="ru-RU" sz="1100"/>
              <a:t>, тыс.т*</a:t>
            </a:r>
          </a:p>
        </c:rich>
      </c:tx>
      <c:layout>
        <c:manualLayout>
          <c:xMode val="edge"/>
          <c:yMode val="edge"/>
          <c:x val="2.036052881252641E-2"/>
          <c:y val="2.3564061157706654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cap="all" spc="5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>
        <c:manualLayout>
          <c:layoutTarget val="inner"/>
          <c:xMode val="edge"/>
          <c:yMode val="edge"/>
          <c:x val="0.20456900671057279"/>
          <c:y val="0.20743764646362817"/>
          <c:w val="0.63307834541790453"/>
          <c:h val="0.70673536322361308"/>
        </c:manualLayout>
      </c:layout>
      <c:doughnutChart>
        <c:varyColors val="1"/>
        <c:ser>
          <c:idx val="0"/>
          <c:order val="0"/>
          <c:tx>
            <c:strRef>
              <c:f>Лист1!$A$19</c:f>
              <c:strCache>
                <c:ptCount val="1"/>
                <c:pt idx="0">
                  <c:v>Баланс 2017, тыс.т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eparator>
</c:separator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Лист1!$B$17:$C$17</c:f>
              <c:strCache>
                <c:ptCount val="2"/>
                <c:pt idx="0">
                  <c:v>Произодство</c:v>
                </c:pt>
                <c:pt idx="1">
                  <c:v>Импорт</c:v>
                </c:pt>
              </c:strCache>
            </c:strRef>
          </c:cat>
          <c:val>
            <c:numRef>
              <c:f>Лист1!$B$19:$C$19</c:f>
              <c:numCache>
                <c:formatCode>0</c:formatCode>
                <c:ptCount val="2"/>
                <c:pt idx="0">
                  <c:v>399.14295408380315</c:v>
                </c:pt>
                <c:pt idx="1">
                  <c:v>1206.8212387592002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  <c:holeSize val="50"/>
      </c:doughnutChart>
      <c:spPr>
        <a:noFill/>
        <a:ln>
          <a:noFill/>
        </a:ln>
        <a:effectLst/>
      </c:spPr>
    </c:plotArea>
    <c:legend>
      <c:legendPos val="t"/>
      <c:layout>
        <c:manualLayout>
          <c:xMode val="edge"/>
          <c:yMode val="edge"/>
          <c:x val="0.5978571414135766"/>
          <c:y val="2.8893072451241912E-3"/>
          <c:w val="0.39711530235061654"/>
          <c:h val="0.1209475603153236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  <c:userShapes r:id="rId4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/>
              <a:t>Баланс рынка СУГ в 2016 г, тыс.т</a:t>
            </a:r>
          </a:p>
        </c:rich>
      </c:tx>
      <c:layout>
        <c:manualLayout>
          <c:xMode val="edge"/>
          <c:yMode val="edge"/>
          <c:x val="8.8023649313081903E-3"/>
          <c:y val="1.2403098756337055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>
        <c:manualLayout>
          <c:layoutTarget val="inner"/>
          <c:xMode val="edge"/>
          <c:yMode val="edge"/>
          <c:x val="6.8848581955218396E-2"/>
          <c:y val="0.16343149794600126"/>
          <c:w val="0.90460541755034574"/>
          <c:h val="0.65746026857754691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Произодство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atMod val="103000"/>
                    <a:lumMod val="102000"/>
                    <a:tint val="94000"/>
                  </a:schemeClr>
                </a:gs>
                <a:gs pos="50000">
                  <a:schemeClr val="accent1">
                    <a:satMod val="110000"/>
                    <a:lumMod val="100000"/>
                    <a:shade val="100000"/>
                  </a:schemeClr>
                </a:gs>
                <a:gs pos="100000">
                  <a:schemeClr val="accent1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Лист1!$A$2:$A$13</c:f>
              <c:strCache>
                <c:ptCount val="12"/>
                <c:pt idx="0">
                  <c:v>январь</c:v>
                </c:pt>
                <c:pt idx="1">
                  <c:v>февраль</c:v>
                </c:pt>
                <c:pt idx="2">
                  <c:v>март</c:v>
                </c:pt>
                <c:pt idx="3">
                  <c:v>апрель</c:v>
                </c:pt>
                <c:pt idx="4">
                  <c:v>май</c:v>
                </c:pt>
                <c:pt idx="5">
                  <c:v>июнь</c:v>
                </c:pt>
                <c:pt idx="6">
                  <c:v>июль</c:v>
                </c:pt>
                <c:pt idx="7">
                  <c:v>август</c:v>
                </c:pt>
                <c:pt idx="8">
                  <c:v>сентябрь</c:v>
                </c:pt>
                <c:pt idx="9">
                  <c:v>октябрь</c:v>
                </c:pt>
                <c:pt idx="10">
                  <c:v>ноябрь</c:v>
                </c:pt>
                <c:pt idx="11">
                  <c:v>декабрь</c:v>
                </c:pt>
              </c:strCache>
            </c:strRef>
          </c:cat>
          <c:val>
            <c:numRef>
              <c:f>Лист1!$B$2:$B$13</c:f>
              <c:numCache>
                <c:formatCode>0</c:formatCode>
                <c:ptCount val="12"/>
                <c:pt idx="0">
                  <c:v>33.097559603152078</c:v>
                </c:pt>
                <c:pt idx="1">
                  <c:v>30.265656062627389</c:v>
                </c:pt>
                <c:pt idx="2">
                  <c:v>34.748341635613883</c:v>
                </c:pt>
                <c:pt idx="3">
                  <c:v>32.784000482049507</c:v>
                </c:pt>
                <c:pt idx="4">
                  <c:v>32.011776522586096</c:v>
                </c:pt>
                <c:pt idx="5">
                  <c:v>34.101597938688798</c:v>
                </c:pt>
                <c:pt idx="6">
                  <c:v>34.370425870863151</c:v>
                </c:pt>
                <c:pt idx="7">
                  <c:v>32.237246999999996</c:v>
                </c:pt>
                <c:pt idx="8">
                  <c:v>33.317619000000001</c:v>
                </c:pt>
                <c:pt idx="9">
                  <c:v>35.42998542255841</c:v>
                </c:pt>
                <c:pt idx="10">
                  <c:v>35.610450304700379</c:v>
                </c:pt>
                <c:pt idx="11">
                  <c:v>36.630702916615505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Импорт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satMod val="103000"/>
                    <a:lumMod val="102000"/>
                    <a:tint val="94000"/>
                  </a:schemeClr>
                </a:gs>
                <a:gs pos="50000">
                  <a:schemeClr val="accent2">
                    <a:satMod val="110000"/>
                    <a:lumMod val="100000"/>
                    <a:shade val="100000"/>
                  </a:schemeClr>
                </a:gs>
                <a:gs pos="100000">
                  <a:schemeClr val="accent2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Лист1!$A$2:$A$13</c:f>
              <c:strCache>
                <c:ptCount val="12"/>
                <c:pt idx="0">
                  <c:v>январь</c:v>
                </c:pt>
                <c:pt idx="1">
                  <c:v>февраль</c:v>
                </c:pt>
                <c:pt idx="2">
                  <c:v>март</c:v>
                </c:pt>
                <c:pt idx="3">
                  <c:v>апрель</c:v>
                </c:pt>
                <c:pt idx="4">
                  <c:v>май</c:v>
                </c:pt>
                <c:pt idx="5">
                  <c:v>июнь</c:v>
                </c:pt>
                <c:pt idx="6">
                  <c:v>июль</c:v>
                </c:pt>
                <c:pt idx="7">
                  <c:v>август</c:v>
                </c:pt>
                <c:pt idx="8">
                  <c:v>сентябрь</c:v>
                </c:pt>
                <c:pt idx="9">
                  <c:v>октябрь</c:v>
                </c:pt>
                <c:pt idx="10">
                  <c:v>ноябрь</c:v>
                </c:pt>
                <c:pt idx="11">
                  <c:v>декабрь</c:v>
                </c:pt>
              </c:strCache>
            </c:strRef>
          </c:cat>
          <c:val>
            <c:numRef>
              <c:f>Лист1!$C$2:$C$13</c:f>
              <c:numCache>
                <c:formatCode>0</c:formatCode>
                <c:ptCount val="12"/>
                <c:pt idx="0">
                  <c:v>63.078204649999975</c:v>
                </c:pt>
                <c:pt idx="1">
                  <c:v>76.335953179999976</c:v>
                </c:pt>
                <c:pt idx="2">
                  <c:v>76.186666021000065</c:v>
                </c:pt>
                <c:pt idx="3">
                  <c:v>90.577709121999973</c:v>
                </c:pt>
                <c:pt idx="4">
                  <c:v>100.03224997000002</c:v>
                </c:pt>
                <c:pt idx="5">
                  <c:v>82.744316040000015</c:v>
                </c:pt>
                <c:pt idx="6">
                  <c:v>92.109647084000017</c:v>
                </c:pt>
                <c:pt idx="7">
                  <c:v>109.00680326599998</c:v>
                </c:pt>
                <c:pt idx="8">
                  <c:v>117.58977550000009</c:v>
                </c:pt>
                <c:pt idx="9">
                  <c:v>100.61319890800007</c:v>
                </c:pt>
                <c:pt idx="10">
                  <c:v>84.767393959999978</c:v>
                </c:pt>
                <c:pt idx="11">
                  <c:v>101.73591216000003</c:v>
                </c:pt>
              </c:numCache>
            </c:numRef>
          </c:val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100"/>
        <c:axId val="273189352"/>
        <c:axId val="273189744"/>
      </c:barChart>
      <c:catAx>
        <c:axId val="27318935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273189744"/>
        <c:crosses val="autoZero"/>
        <c:auto val="1"/>
        <c:lblAlgn val="ctr"/>
        <c:lblOffset val="100"/>
        <c:noMultiLvlLbl val="0"/>
      </c:catAx>
      <c:valAx>
        <c:axId val="27318974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27318935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70638337251259498"/>
          <c:y val="2.0671505719912001E-2"/>
          <c:w val="0.28708235891902861"/>
          <c:h val="6.5123456039828775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/>
              <a:t>Баланс рынка СУГ в 2017 г, тыс.т*</a:t>
            </a:r>
          </a:p>
        </c:rich>
      </c:tx>
      <c:layout>
        <c:manualLayout>
          <c:xMode val="edge"/>
          <c:yMode val="edge"/>
          <c:x val="8.8023649313081903E-3"/>
          <c:y val="1.2403098756337055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>
        <c:manualLayout>
          <c:layoutTarget val="inner"/>
          <c:xMode val="edge"/>
          <c:yMode val="edge"/>
          <c:x val="6.8848581955218396E-2"/>
          <c:y val="0.16343149794600126"/>
          <c:w val="0.90460541755034574"/>
          <c:h val="0.65746026857754691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Лист1!$E$1</c:f>
              <c:strCache>
                <c:ptCount val="1"/>
                <c:pt idx="0">
                  <c:v>Произодство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atMod val="103000"/>
                    <a:lumMod val="102000"/>
                    <a:tint val="94000"/>
                  </a:schemeClr>
                </a:gs>
                <a:gs pos="50000">
                  <a:schemeClr val="accent1">
                    <a:satMod val="110000"/>
                    <a:lumMod val="100000"/>
                    <a:shade val="100000"/>
                  </a:schemeClr>
                </a:gs>
                <a:gs pos="100000">
                  <a:schemeClr val="accent1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Лист1!$A$2:$A$13</c:f>
              <c:strCache>
                <c:ptCount val="12"/>
                <c:pt idx="0">
                  <c:v>январь</c:v>
                </c:pt>
                <c:pt idx="1">
                  <c:v>февраль</c:v>
                </c:pt>
                <c:pt idx="2">
                  <c:v>март</c:v>
                </c:pt>
                <c:pt idx="3">
                  <c:v>апрель</c:v>
                </c:pt>
                <c:pt idx="4">
                  <c:v>май</c:v>
                </c:pt>
                <c:pt idx="5">
                  <c:v>июнь</c:v>
                </c:pt>
                <c:pt idx="6">
                  <c:v>июль</c:v>
                </c:pt>
                <c:pt idx="7">
                  <c:v>август</c:v>
                </c:pt>
                <c:pt idx="8">
                  <c:v>сентябрь</c:v>
                </c:pt>
                <c:pt idx="9">
                  <c:v>октябрь</c:v>
                </c:pt>
                <c:pt idx="10">
                  <c:v>ноябрь</c:v>
                </c:pt>
                <c:pt idx="11">
                  <c:v>декабрь</c:v>
                </c:pt>
              </c:strCache>
            </c:strRef>
          </c:cat>
          <c:val>
            <c:numRef>
              <c:f>Лист1!$E$2:$E$13</c:f>
              <c:numCache>
                <c:formatCode>0</c:formatCode>
                <c:ptCount val="12"/>
                <c:pt idx="0">
                  <c:v>36.008297373383087</c:v>
                </c:pt>
                <c:pt idx="1">
                  <c:v>33.567953710420092</c:v>
                </c:pt>
                <c:pt idx="2">
                  <c:v>36.866703000000001</c:v>
                </c:pt>
                <c:pt idx="3">
                  <c:v>35.6</c:v>
                </c:pt>
                <c:pt idx="4">
                  <c:v>38.1</c:v>
                </c:pt>
                <c:pt idx="5">
                  <c:v>31.1</c:v>
                </c:pt>
                <c:pt idx="6">
                  <c:v>29.9</c:v>
                </c:pt>
                <c:pt idx="7">
                  <c:v>26</c:v>
                </c:pt>
                <c:pt idx="8">
                  <c:v>26</c:v>
                </c:pt>
                <c:pt idx="9">
                  <c:v>35</c:v>
                </c:pt>
                <c:pt idx="10">
                  <c:v>35</c:v>
                </c:pt>
                <c:pt idx="11">
                  <c:v>36</c:v>
                </c:pt>
              </c:numCache>
            </c:numRef>
          </c:val>
        </c:ser>
        <c:ser>
          <c:idx val="1"/>
          <c:order val="1"/>
          <c:tx>
            <c:strRef>
              <c:f>Лист1!$F$1</c:f>
              <c:strCache>
                <c:ptCount val="1"/>
                <c:pt idx="0">
                  <c:v>Импорт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satMod val="103000"/>
                    <a:lumMod val="102000"/>
                    <a:tint val="94000"/>
                  </a:schemeClr>
                </a:gs>
                <a:gs pos="50000">
                  <a:schemeClr val="accent2">
                    <a:satMod val="110000"/>
                    <a:lumMod val="100000"/>
                    <a:shade val="100000"/>
                  </a:schemeClr>
                </a:gs>
                <a:gs pos="100000">
                  <a:schemeClr val="accent2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Лист1!$A$2:$A$13</c:f>
              <c:strCache>
                <c:ptCount val="12"/>
                <c:pt idx="0">
                  <c:v>январь</c:v>
                </c:pt>
                <c:pt idx="1">
                  <c:v>февраль</c:v>
                </c:pt>
                <c:pt idx="2">
                  <c:v>март</c:v>
                </c:pt>
                <c:pt idx="3">
                  <c:v>апрель</c:v>
                </c:pt>
                <c:pt idx="4">
                  <c:v>май</c:v>
                </c:pt>
                <c:pt idx="5">
                  <c:v>июнь</c:v>
                </c:pt>
                <c:pt idx="6">
                  <c:v>июль</c:v>
                </c:pt>
                <c:pt idx="7">
                  <c:v>август</c:v>
                </c:pt>
                <c:pt idx="8">
                  <c:v>сентябрь</c:v>
                </c:pt>
                <c:pt idx="9">
                  <c:v>октябрь</c:v>
                </c:pt>
                <c:pt idx="10">
                  <c:v>ноябрь</c:v>
                </c:pt>
                <c:pt idx="11">
                  <c:v>декабрь</c:v>
                </c:pt>
              </c:strCache>
            </c:strRef>
          </c:cat>
          <c:val>
            <c:numRef>
              <c:f>Лист1!$F$2:$F$13</c:f>
              <c:numCache>
                <c:formatCode>0</c:formatCode>
                <c:ptCount val="12"/>
                <c:pt idx="0">
                  <c:v>71.597914911999993</c:v>
                </c:pt>
                <c:pt idx="1">
                  <c:v>66.902880499999995</c:v>
                </c:pt>
                <c:pt idx="2">
                  <c:v>105.95800782000001</c:v>
                </c:pt>
                <c:pt idx="3">
                  <c:v>110.18223220999991</c:v>
                </c:pt>
                <c:pt idx="4">
                  <c:v>103.53915399999997</c:v>
                </c:pt>
                <c:pt idx="5">
                  <c:v>87.87026057999995</c:v>
                </c:pt>
                <c:pt idx="6">
                  <c:v>95.858566129999986</c:v>
                </c:pt>
                <c:pt idx="7">
                  <c:v>99.5</c:v>
                </c:pt>
                <c:pt idx="8">
                  <c:v>135.22824182500011</c:v>
                </c:pt>
                <c:pt idx="9">
                  <c:v>115.70517874420008</c:v>
                </c:pt>
                <c:pt idx="10">
                  <c:v>97.482503053999977</c:v>
                </c:pt>
                <c:pt idx="11">
                  <c:v>116.99629898400003</c:v>
                </c:pt>
              </c:numCache>
            </c:numRef>
          </c:val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100"/>
        <c:axId val="273192096"/>
        <c:axId val="273190136"/>
      </c:barChart>
      <c:catAx>
        <c:axId val="27319209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273190136"/>
        <c:crosses val="autoZero"/>
        <c:auto val="1"/>
        <c:lblAlgn val="ctr"/>
        <c:lblOffset val="100"/>
        <c:noMultiLvlLbl val="0"/>
      </c:catAx>
      <c:valAx>
        <c:axId val="27319013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27319209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70638337251259498"/>
          <c:y val="2.0671505719912001E-2"/>
          <c:w val="0.28708235891902861"/>
          <c:h val="6.9767918815370603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b="1"/>
              <a:t>2016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Лист1!$B$21</c:f>
              <c:strCache>
                <c:ptCount val="1"/>
                <c:pt idx="0">
                  <c:v>Импорт(Ф)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3"/>
              <c:layout>
                <c:manualLayout>
                  <c:x val="0"/>
                  <c:y val="2.668890041204930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4"/>
              <c:layout>
                <c:manualLayout>
                  <c:x val="-4.8213337403152633E-17"/>
                  <c:y val="-4.67055757210862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5"/>
              <c:layout>
                <c:manualLayout>
                  <c:x val="0"/>
                  <c:y val="2.001667530903689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Лист1!$A$36:$A$47</c:f>
              <c:strCache>
                <c:ptCount val="12"/>
                <c:pt idx="0">
                  <c:v>январь</c:v>
                </c:pt>
                <c:pt idx="1">
                  <c:v>февраль</c:v>
                </c:pt>
                <c:pt idx="2">
                  <c:v>март</c:v>
                </c:pt>
                <c:pt idx="3">
                  <c:v>апрель</c:v>
                </c:pt>
                <c:pt idx="4">
                  <c:v>май</c:v>
                </c:pt>
                <c:pt idx="5">
                  <c:v>июнь</c:v>
                </c:pt>
                <c:pt idx="6">
                  <c:v>июль</c:v>
                </c:pt>
                <c:pt idx="7">
                  <c:v>август</c:v>
                </c:pt>
                <c:pt idx="8">
                  <c:v>сентябрь</c:v>
                </c:pt>
                <c:pt idx="9">
                  <c:v>октябрь</c:v>
                </c:pt>
                <c:pt idx="10">
                  <c:v>ноябрь</c:v>
                </c:pt>
                <c:pt idx="11">
                  <c:v>декабрь</c:v>
                </c:pt>
              </c:strCache>
            </c:strRef>
          </c:cat>
          <c:val>
            <c:numRef>
              <c:f>Лист1!$B$36:$B$47</c:f>
              <c:numCache>
                <c:formatCode>0</c:formatCode>
                <c:ptCount val="12"/>
                <c:pt idx="0">
                  <c:v>63.078204649999975</c:v>
                </c:pt>
                <c:pt idx="1">
                  <c:v>76.335953179999976</c:v>
                </c:pt>
                <c:pt idx="2">
                  <c:v>76.186666021000065</c:v>
                </c:pt>
                <c:pt idx="3">
                  <c:v>90.577709121999973</c:v>
                </c:pt>
                <c:pt idx="4">
                  <c:v>100.03224997000002</c:v>
                </c:pt>
                <c:pt idx="5">
                  <c:v>82.744316040000015</c:v>
                </c:pt>
                <c:pt idx="6">
                  <c:v>92.109647084000017</c:v>
                </c:pt>
                <c:pt idx="7">
                  <c:v>109.00680326599998</c:v>
                </c:pt>
                <c:pt idx="8">
                  <c:v>117.58977550000009</c:v>
                </c:pt>
                <c:pt idx="9">
                  <c:v>100.61319890800007</c:v>
                </c:pt>
                <c:pt idx="10">
                  <c:v>84.767393959999978</c:v>
                </c:pt>
                <c:pt idx="11">
                  <c:v>101.73591216000003</c:v>
                </c:pt>
              </c:numCache>
            </c:numRef>
          </c:val>
        </c:ser>
        <c:ser>
          <c:idx val="1"/>
          <c:order val="1"/>
          <c:tx>
            <c:strRef>
              <c:f>Лист1!$C$21</c:f>
              <c:strCache>
                <c:ptCount val="1"/>
                <c:pt idx="0">
                  <c:v>Импорт(П)</c:v>
                </c:pt>
              </c:strCache>
            </c:strRef>
          </c:tx>
          <c:spPr>
            <a:solidFill>
              <a:srgbClr val="FF0000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0"/>
                  <c:y val="-4.3776451388462027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0"/>
                  <c:y val="-5.6536687868931415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3"/>
              <c:layout>
                <c:manualLayout>
                  <c:x val="0"/>
                  <c:y val="-2.0944832606831384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4"/>
              <c:layout>
                <c:manualLayout>
                  <c:x val="-4.8213337403152633E-17"/>
                  <c:y val="-4.3583814968165081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5"/>
              <c:layout>
                <c:manualLayout>
                  <c:x val="0"/>
                  <c:y val="-4.6771247228005693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6"/>
              <c:layout>
                <c:manualLayout>
                  <c:x val="-1.3149243918474688E-3"/>
                  <c:y val="-4.8483084508371556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7"/>
              <c:layout>
                <c:manualLayout>
                  <c:x val="-9.6426674806305266E-17"/>
                  <c:y val="-5.8784229521741393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8"/>
              <c:layout>
                <c:manualLayout>
                  <c:x val="-9.6426674806305266E-17"/>
                  <c:y val="-4.4206731101798014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9"/>
              <c:layout>
                <c:manualLayout>
                  <c:x val="0"/>
                  <c:y val="-2.5349376794911779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0"/>
              <c:layout>
                <c:manualLayout>
                  <c:x val="-9.6426674806305266E-17"/>
                  <c:y val="-4.5780220407586981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1"/>
              <c:layout>
                <c:manualLayout>
                  <c:x val="-1.9285334961261053E-16"/>
                  <c:y val="-6.8700276818535994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Лист1!$A$36:$A$47</c:f>
              <c:strCache>
                <c:ptCount val="12"/>
                <c:pt idx="0">
                  <c:v>январь</c:v>
                </c:pt>
                <c:pt idx="1">
                  <c:v>февраль</c:v>
                </c:pt>
                <c:pt idx="2">
                  <c:v>март</c:v>
                </c:pt>
                <c:pt idx="3">
                  <c:v>апрель</c:v>
                </c:pt>
                <c:pt idx="4">
                  <c:v>май</c:v>
                </c:pt>
                <c:pt idx="5">
                  <c:v>июнь</c:v>
                </c:pt>
                <c:pt idx="6">
                  <c:v>июль</c:v>
                </c:pt>
                <c:pt idx="7">
                  <c:v>август</c:v>
                </c:pt>
                <c:pt idx="8">
                  <c:v>сентябрь</c:v>
                </c:pt>
                <c:pt idx="9">
                  <c:v>октябрь</c:v>
                </c:pt>
                <c:pt idx="10">
                  <c:v>ноябрь</c:v>
                </c:pt>
                <c:pt idx="11">
                  <c:v>декабрь</c:v>
                </c:pt>
              </c:strCache>
            </c:strRef>
          </c:cat>
          <c:val>
            <c:numRef>
              <c:f>Лист1!$C$36:$C$47</c:f>
              <c:numCache>
                <c:formatCode>0</c:formatCode>
                <c:ptCount val="12"/>
                <c:pt idx="0">
                  <c:v>-5.8100751864144229</c:v>
                </c:pt>
                <c:pt idx="1">
                  <c:v>5.3237456881920622</c:v>
                </c:pt>
                <c:pt idx="2">
                  <c:v>-0.48355306601038706</c:v>
                </c:pt>
                <c:pt idx="3">
                  <c:v>3.0213401641609607</c:v>
                </c:pt>
                <c:pt idx="4">
                  <c:v>7.0954271075481898</c:v>
                </c:pt>
                <c:pt idx="5">
                  <c:v>-12.645035478666586</c:v>
                </c:pt>
                <c:pt idx="6">
                  <c:v>-11.149470722159236</c:v>
                </c:pt>
                <c:pt idx="7">
                  <c:v>-4.1010466437463151</c:v>
                </c:pt>
                <c:pt idx="8">
                  <c:v>3.0510500187026821</c:v>
                </c:pt>
                <c:pt idx="9">
                  <c:v>2.1427235492726027</c:v>
                </c:pt>
                <c:pt idx="10">
                  <c:v>-4.57075512033758</c:v>
                </c:pt>
                <c:pt idx="11">
                  <c:v>17.83391051499872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100"/>
        <c:axId val="395341176"/>
        <c:axId val="395345488"/>
      </c:barChart>
      <c:lineChart>
        <c:grouping val="standard"/>
        <c:varyColors val="0"/>
        <c:ser>
          <c:idx val="2"/>
          <c:order val="2"/>
          <c:tx>
            <c:strRef>
              <c:f>Лист1!$D$21</c:f>
              <c:strCache>
                <c:ptCount val="1"/>
                <c:pt idx="0">
                  <c:v>Цена, грн/т</c:v>
                </c:pt>
              </c:strCache>
            </c:strRef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4"/>
              </a:solidFill>
              <a:ln w="9525">
                <a:solidFill>
                  <a:schemeClr val="accent4"/>
                </a:solidFill>
              </a:ln>
              <a:effectLst/>
            </c:spPr>
          </c:marker>
          <c:dLbls>
            <c:dLbl>
              <c:idx val="0"/>
              <c:layout>
                <c:manualLayout>
                  <c:x val="3.9447731755424065E-3"/>
                  <c:y val="4.448150068674883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3.9447731755424065E-3"/>
                  <c:y val="-2.224075034337441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3.9447731755423579E-3"/>
                  <c:y val="-2.668890041204938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3"/>
              <c:layout>
                <c:manualLayout>
                  <c:x val="3.9447731755423579E-3"/>
                  <c:y val="-1.334445020602465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4"/>
              <c:layout>
                <c:manualLayout>
                  <c:x val="7.8895463510847644E-3"/>
                  <c:y val="-2.224075034337449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5"/>
              <c:layout>
                <c:manualLayout>
                  <c:x val="9.204470742932281E-3"/>
                  <c:y val="-2.446482537771194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6"/>
              <c:layout>
                <c:manualLayout>
                  <c:x val="6.574621959237247E-3"/>
                  <c:y val="1.779260027469953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7"/>
              <c:layout>
                <c:manualLayout>
                  <c:x val="5.2596975673897791E-3"/>
                  <c:y val="4.0774237935377069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8"/>
              <c:layout>
                <c:manualLayout>
                  <c:x val="6.574621959237247E-3"/>
                  <c:y val="-4.0774237935377069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9"/>
              <c:layout>
                <c:manualLayout>
                  <c:x val="7.8895463510847159E-3"/>
                  <c:y val="-4.0774237935377069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Лист1!$A$36:$A$47</c:f>
              <c:strCache>
                <c:ptCount val="12"/>
                <c:pt idx="0">
                  <c:v>январь</c:v>
                </c:pt>
                <c:pt idx="1">
                  <c:v>февраль</c:v>
                </c:pt>
                <c:pt idx="2">
                  <c:v>март</c:v>
                </c:pt>
                <c:pt idx="3">
                  <c:v>апрель</c:v>
                </c:pt>
                <c:pt idx="4">
                  <c:v>май</c:v>
                </c:pt>
                <c:pt idx="5">
                  <c:v>июнь</c:v>
                </c:pt>
                <c:pt idx="6">
                  <c:v>июль</c:v>
                </c:pt>
                <c:pt idx="7">
                  <c:v>август</c:v>
                </c:pt>
                <c:pt idx="8">
                  <c:v>сентябрь</c:v>
                </c:pt>
                <c:pt idx="9">
                  <c:v>октябрь</c:v>
                </c:pt>
                <c:pt idx="10">
                  <c:v>ноябрь</c:v>
                </c:pt>
                <c:pt idx="11">
                  <c:v>декабрь</c:v>
                </c:pt>
              </c:strCache>
            </c:strRef>
          </c:cat>
          <c:val>
            <c:numRef>
              <c:f>Лист1!$D$36:$D$47</c:f>
              <c:numCache>
                <c:formatCode>#,##0</c:formatCode>
                <c:ptCount val="12"/>
                <c:pt idx="0">
                  <c:v>12081.666666666666</c:v>
                </c:pt>
                <c:pt idx="1">
                  <c:v>10590</c:v>
                </c:pt>
                <c:pt idx="2">
                  <c:v>10658.75</c:v>
                </c:pt>
                <c:pt idx="3">
                  <c:v>10826.666666666666</c:v>
                </c:pt>
                <c:pt idx="4">
                  <c:v>9903.9172979797986</c:v>
                </c:pt>
                <c:pt idx="5">
                  <c:v>10055.714285714286</c:v>
                </c:pt>
                <c:pt idx="6">
                  <c:v>15624.444444444445</c:v>
                </c:pt>
                <c:pt idx="7">
                  <c:v>16715.555555555555</c:v>
                </c:pt>
                <c:pt idx="8">
                  <c:v>20474.711463143281</c:v>
                </c:pt>
                <c:pt idx="9">
                  <c:v>17696.12697810389</c:v>
                </c:pt>
                <c:pt idx="10">
                  <c:v>20305.681818181816</c:v>
                </c:pt>
                <c:pt idx="11">
                  <c:v>18322.152395021956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95341568"/>
        <c:axId val="395339216"/>
      </c:lineChart>
      <c:catAx>
        <c:axId val="39534117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395345488"/>
        <c:crosses val="autoZero"/>
        <c:auto val="1"/>
        <c:lblAlgn val="ctr"/>
        <c:lblOffset val="100"/>
        <c:noMultiLvlLbl val="0"/>
      </c:catAx>
      <c:valAx>
        <c:axId val="395345488"/>
        <c:scaling>
          <c:orientation val="minMax"/>
          <c:min val="-2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395341176"/>
        <c:crosses val="autoZero"/>
        <c:crossBetween val="between"/>
      </c:valAx>
      <c:valAx>
        <c:axId val="395339216"/>
        <c:scaling>
          <c:orientation val="minMax"/>
        </c:scaling>
        <c:delete val="0"/>
        <c:axPos val="r"/>
        <c:numFmt formatCode="#,##0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395341568"/>
        <c:crosses val="max"/>
        <c:crossBetween val="between"/>
      </c:valAx>
      <c:catAx>
        <c:axId val="395341568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395339216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b="1"/>
              <a:t>201</a:t>
            </a:r>
            <a:r>
              <a:rPr lang="en-US" b="1"/>
              <a:t>7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Лист1!$B$21</c:f>
              <c:strCache>
                <c:ptCount val="1"/>
                <c:pt idx="0">
                  <c:v>Импорт(Ф)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2"/>
              <c:layout>
                <c:manualLayout>
                  <c:x val="-2.4106668701576316E-17"/>
                  <c:y val="-5.115372578976116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3"/>
              <c:layout>
                <c:manualLayout>
                  <c:x val="0"/>
                  <c:y val="6.672225103012325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4"/>
              <c:layout>
                <c:manualLayout>
                  <c:x val="-4.8213337403152633E-17"/>
                  <c:y val="4.67055757210862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5"/>
              <c:layout>
                <c:manualLayout>
                  <c:x val="0"/>
                  <c:y val="-2.668890041204938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6"/>
              <c:layout>
                <c:manualLayout>
                  <c:x val="0"/>
                  <c:y val="1.334445020602465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Лист1!$A$50:$A$61</c:f>
              <c:strCache>
                <c:ptCount val="12"/>
                <c:pt idx="0">
                  <c:v>январь</c:v>
                </c:pt>
                <c:pt idx="1">
                  <c:v>февраль</c:v>
                </c:pt>
                <c:pt idx="2">
                  <c:v>март</c:v>
                </c:pt>
                <c:pt idx="3">
                  <c:v>апрель</c:v>
                </c:pt>
                <c:pt idx="4">
                  <c:v>май</c:v>
                </c:pt>
                <c:pt idx="5">
                  <c:v>июнь</c:v>
                </c:pt>
                <c:pt idx="6">
                  <c:v>июль</c:v>
                </c:pt>
                <c:pt idx="7">
                  <c:v>август*</c:v>
                </c:pt>
                <c:pt idx="8">
                  <c:v>сентябрь</c:v>
                </c:pt>
                <c:pt idx="9">
                  <c:v>октябрь</c:v>
                </c:pt>
                <c:pt idx="10">
                  <c:v>ноябрь</c:v>
                </c:pt>
                <c:pt idx="11">
                  <c:v>декабрь</c:v>
                </c:pt>
              </c:strCache>
            </c:strRef>
          </c:cat>
          <c:val>
            <c:numRef>
              <c:f>Лист1!$B$50:$B$61</c:f>
              <c:numCache>
                <c:formatCode>0</c:formatCode>
                <c:ptCount val="12"/>
                <c:pt idx="0">
                  <c:v>71.597914911999993</c:v>
                </c:pt>
                <c:pt idx="1">
                  <c:v>66.902880499999995</c:v>
                </c:pt>
                <c:pt idx="2">
                  <c:v>105.95800782000001</c:v>
                </c:pt>
                <c:pt idx="3">
                  <c:v>110.18223220999991</c:v>
                </c:pt>
                <c:pt idx="4">
                  <c:v>103.53915399999997</c:v>
                </c:pt>
                <c:pt idx="5">
                  <c:v>87.87026057999995</c:v>
                </c:pt>
                <c:pt idx="6">
                  <c:v>95.858566129999986</c:v>
                </c:pt>
                <c:pt idx="7">
                  <c:v>99.5</c:v>
                </c:pt>
              </c:numCache>
            </c:numRef>
          </c:val>
        </c:ser>
        <c:ser>
          <c:idx val="1"/>
          <c:order val="1"/>
          <c:tx>
            <c:strRef>
              <c:f>Лист1!$C$21</c:f>
              <c:strCache>
                <c:ptCount val="1"/>
                <c:pt idx="0">
                  <c:v>Импорт(П)</c:v>
                </c:pt>
              </c:strCache>
            </c:strRef>
          </c:tx>
          <c:spPr>
            <a:solidFill>
              <a:srgbClr val="FF0000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0"/>
                  <c:y val="-4.670557572108612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-2.4106668701576316E-17"/>
                  <c:y val="-4.003335061807395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0"/>
                  <c:y val="-8.451485130482279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3"/>
              <c:layout>
                <c:manualLayout>
                  <c:x val="0"/>
                  <c:y val="-6.672225103012327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4"/>
              <c:layout>
                <c:manualLayout>
                  <c:x val="-4.8213337403152633E-17"/>
                  <c:y val="-4.225742565241139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5"/>
              <c:layout>
                <c:manualLayout>
                  <c:x val="0"/>
                  <c:y val="-6.44981759957858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6"/>
              <c:layout>
                <c:manualLayout>
                  <c:x val="0"/>
                  <c:y val="-6.67222510301232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7"/>
              <c:layout>
                <c:manualLayout>
                  <c:x val="0"/>
                  <c:y val="-9.34111514421725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Лист1!$A$50:$A$61</c:f>
              <c:strCache>
                <c:ptCount val="12"/>
                <c:pt idx="0">
                  <c:v>январь</c:v>
                </c:pt>
                <c:pt idx="1">
                  <c:v>февраль</c:v>
                </c:pt>
                <c:pt idx="2">
                  <c:v>март</c:v>
                </c:pt>
                <c:pt idx="3">
                  <c:v>апрель</c:v>
                </c:pt>
                <c:pt idx="4">
                  <c:v>май</c:v>
                </c:pt>
                <c:pt idx="5">
                  <c:v>июнь</c:v>
                </c:pt>
                <c:pt idx="6">
                  <c:v>июль</c:v>
                </c:pt>
                <c:pt idx="7">
                  <c:v>август*</c:v>
                </c:pt>
                <c:pt idx="8">
                  <c:v>сентябрь</c:v>
                </c:pt>
                <c:pt idx="9">
                  <c:v>октябрь</c:v>
                </c:pt>
                <c:pt idx="10">
                  <c:v>ноябрь</c:v>
                </c:pt>
                <c:pt idx="11">
                  <c:v>декабрь</c:v>
                </c:pt>
              </c:strCache>
            </c:strRef>
          </c:cat>
          <c:val>
            <c:numRef>
              <c:f>Лист1!$C$50:$C$61</c:f>
              <c:numCache>
                <c:formatCode>0</c:formatCode>
                <c:ptCount val="12"/>
                <c:pt idx="0">
                  <c:v>-1.7686241106503928</c:v>
                </c:pt>
                <c:pt idx="1">
                  <c:v>-8.2939162698726392</c:v>
                </c:pt>
                <c:pt idx="2">
                  <c:v>23.538908376953941</c:v>
                </c:pt>
                <c:pt idx="3">
                  <c:v>16.863400276595485</c:v>
                </c:pt>
                <c:pt idx="4">
                  <c:v>7.8088045964163655</c:v>
                </c:pt>
                <c:pt idx="5">
                  <c:v>-19.996606293762838</c:v>
                </c:pt>
                <c:pt idx="6">
                  <c:v>-22.622032190085307</c:v>
                </c:pt>
                <c:pt idx="7">
                  <c:v>-32.053026272371994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100"/>
        <c:axId val="395342744"/>
        <c:axId val="395344704"/>
      </c:barChart>
      <c:lineChart>
        <c:grouping val="standard"/>
        <c:varyColors val="0"/>
        <c:ser>
          <c:idx val="2"/>
          <c:order val="2"/>
          <c:tx>
            <c:strRef>
              <c:f>Лист1!$D$21</c:f>
              <c:strCache>
                <c:ptCount val="1"/>
                <c:pt idx="0">
                  <c:v>Цена, грн/т</c:v>
                </c:pt>
              </c:strCache>
            </c:strRef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4"/>
              </a:solidFill>
              <a:ln w="9525">
                <a:solidFill>
                  <a:schemeClr val="accent4"/>
                </a:solidFill>
              </a:ln>
              <a:effectLst/>
            </c:spPr>
          </c:marker>
          <c:dLbls>
            <c:dLbl>
              <c:idx val="0"/>
              <c:layout>
                <c:manualLayout>
                  <c:x val="9.204470742932281E-3"/>
                  <c:y val="2.44648253777118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7.889546351084813E-3"/>
                  <c:y val="2.668890041204930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7.889546351084813E-3"/>
                  <c:y val="6.672225103012325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3"/>
              <c:layout>
                <c:manualLayout>
                  <c:x val="7.889546351084813E-3"/>
                  <c:y val="-8.896300137349768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4"/>
              <c:layout>
                <c:manualLayout>
                  <c:x val="3.9447731755424065E-3"/>
                  <c:y val="-2.22407503433744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5"/>
              <c:layout>
                <c:manualLayout>
                  <c:x val="5.2596975673898753E-3"/>
                  <c:y val="1.779260027469953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6"/>
              <c:layout>
                <c:manualLayout>
                  <c:x val="1.1834319526627123E-2"/>
                  <c:y val="-8.1548475870754138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Лист1!$A$50:$A$61</c:f>
              <c:strCache>
                <c:ptCount val="12"/>
                <c:pt idx="0">
                  <c:v>январь</c:v>
                </c:pt>
                <c:pt idx="1">
                  <c:v>февраль</c:v>
                </c:pt>
                <c:pt idx="2">
                  <c:v>март</c:v>
                </c:pt>
                <c:pt idx="3">
                  <c:v>апрель</c:v>
                </c:pt>
                <c:pt idx="4">
                  <c:v>май</c:v>
                </c:pt>
                <c:pt idx="5">
                  <c:v>июнь</c:v>
                </c:pt>
                <c:pt idx="6">
                  <c:v>июль</c:v>
                </c:pt>
                <c:pt idx="7">
                  <c:v>август*</c:v>
                </c:pt>
                <c:pt idx="8">
                  <c:v>сентябрь</c:v>
                </c:pt>
                <c:pt idx="9">
                  <c:v>октябрь</c:v>
                </c:pt>
                <c:pt idx="10">
                  <c:v>ноябрь</c:v>
                </c:pt>
                <c:pt idx="11">
                  <c:v>декабрь</c:v>
                </c:pt>
              </c:strCache>
            </c:strRef>
          </c:cat>
          <c:val>
            <c:numRef>
              <c:f>Лист1!$D$50:$D$61</c:f>
              <c:numCache>
                <c:formatCode>#,##0</c:formatCode>
                <c:ptCount val="12"/>
                <c:pt idx="0">
                  <c:v>17372.857142857141</c:v>
                </c:pt>
                <c:pt idx="1">
                  <c:v>18036.25</c:v>
                </c:pt>
                <c:pt idx="2">
                  <c:v>17814.444444444445</c:v>
                </c:pt>
                <c:pt idx="3">
                  <c:v>20018</c:v>
                </c:pt>
                <c:pt idx="4">
                  <c:v>17727</c:v>
                </c:pt>
                <c:pt idx="5">
                  <c:v>15530</c:v>
                </c:pt>
                <c:pt idx="6">
                  <c:v>18120</c:v>
                </c:pt>
                <c:pt idx="7">
                  <c:v>29000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95339608"/>
        <c:axId val="395341960"/>
      </c:lineChart>
      <c:catAx>
        <c:axId val="39534274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395344704"/>
        <c:crosses val="autoZero"/>
        <c:auto val="1"/>
        <c:lblAlgn val="ctr"/>
        <c:lblOffset val="100"/>
        <c:noMultiLvlLbl val="0"/>
      </c:catAx>
      <c:valAx>
        <c:axId val="395344704"/>
        <c:scaling>
          <c:orientation val="minMax"/>
          <c:min val="-4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395342744"/>
        <c:crosses val="autoZero"/>
        <c:crossBetween val="between"/>
      </c:valAx>
      <c:valAx>
        <c:axId val="395341960"/>
        <c:scaling>
          <c:orientation val="minMax"/>
        </c:scaling>
        <c:delete val="0"/>
        <c:axPos val="r"/>
        <c:numFmt formatCode="#,##0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395339608"/>
        <c:crosses val="max"/>
        <c:crossBetween val="between"/>
      </c:valAx>
      <c:catAx>
        <c:axId val="395339608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395341960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b="1"/>
              <a:t>2016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Лист9!$A$31</c:f>
              <c:strCache>
                <c:ptCount val="1"/>
                <c:pt idx="0">
                  <c:v>РФ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Лист9!$B$30:$G$30</c:f>
              <c:strCache>
                <c:ptCount val="6"/>
                <c:pt idx="0">
                  <c:v>июнь</c:v>
                </c:pt>
                <c:pt idx="1">
                  <c:v>июль</c:v>
                </c:pt>
                <c:pt idx="2">
                  <c:v>август</c:v>
                </c:pt>
                <c:pt idx="3">
                  <c:v>сентябрь</c:v>
                </c:pt>
                <c:pt idx="4">
                  <c:v>ноябрь</c:v>
                </c:pt>
                <c:pt idx="5">
                  <c:v>декабрь</c:v>
                </c:pt>
              </c:strCache>
            </c:strRef>
          </c:cat>
          <c:val>
            <c:numRef>
              <c:f>Лист9!$B$31:$G$31</c:f>
              <c:numCache>
                <c:formatCode>#,##0</c:formatCode>
                <c:ptCount val="6"/>
                <c:pt idx="0">
                  <c:v>55672.710000000006</c:v>
                </c:pt>
                <c:pt idx="1">
                  <c:v>75688.459000000046</c:v>
                </c:pt>
                <c:pt idx="2">
                  <c:v>85738.583000000042</c:v>
                </c:pt>
                <c:pt idx="3">
                  <c:v>89737.858000000022</c:v>
                </c:pt>
                <c:pt idx="4">
                  <c:v>56205.267999999975</c:v>
                </c:pt>
                <c:pt idx="5">
                  <c:v>91474.716999999888</c:v>
                </c:pt>
              </c:numCache>
            </c:numRef>
          </c:val>
        </c:ser>
        <c:ser>
          <c:idx val="1"/>
          <c:order val="1"/>
          <c:tx>
            <c:strRef>
              <c:f>Лист9!$A$32</c:f>
              <c:strCache>
                <c:ptCount val="1"/>
                <c:pt idx="0">
                  <c:v>РБ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Лист9!$B$30:$G$30</c:f>
              <c:strCache>
                <c:ptCount val="6"/>
                <c:pt idx="0">
                  <c:v>июнь</c:v>
                </c:pt>
                <c:pt idx="1">
                  <c:v>июль</c:v>
                </c:pt>
                <c:pt idx="2">
                  <c:v>август</c:v>
                </c:pt>
                <c:pt idx="3">
                  <c:v>сентябрь</c:v>
                </c:pt>
                <c:pt idx="4">
                  <c:v>ноябрь</c:v>
                </c:pt>
                <c:pt idx="5">
                  <c:v>декабрь</c:v>
                </c:pt>
              </c:strCache>
            </c:strRef>
          </c:cat>
          <c:val>
            <c:numRef>
              <c:f>Лист9!$B$32:$G$32</c:f>
              <c:numCache>
                <c:formatCode>#,##0</c:formatCode>
                <c:ptCount val="6"/>
                <c:pt idx="0">
                  <c:v>22745.930000000008</c:v>
                </c:pt>
                <c:pt idx="1">
                  <c:v>20484.399999999987</c:v>
                </c:pt>
                <c:pt idx="2">
                  <c:v>16613.819999999985</c:v>
                </c:pt>
                <c:pt idx="3">
                  <c:v>19224.349999999984</c:v>
                </c:pt>
                <c:pt idx="4">
                  <c:v>15841.169999999987</c:v>
                </c:pt>
                <c:pt idx="5">
                  <c:v>17398.649999999972</c:v>
                </c:pt>
              </c:numCache>
            </c:numRef>
          </c:val>
        </c:ser>
        <c:ser>
          <c:idx val="2"/>
          <c:order val="2"/>
          <c:tx>
            <c:strRef>
              <c:f>Лист9!$A$33</c:f>
              <c:strCache>
                <c:ptCount val="1"/>
                <c:pt idx="0">
                  <c:v>РК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Лист9!$B$30:$G$30</c:f>
              <c:strCache>
                <c:ptCount val="6"/>
                <c:pt idx="0">
                  <c:v>июнь</c:v>
                </c:pt>
                <c:pt idx="1">
                  <c:v>июль</c:v>
                </c:pt>
                <c:pt idx="2">
                  <c:v>август</c:v>
                </c:pt>
                <c:pt idx="3">
                  <c:v>сентябрь</c:v>
                </c:pt>
                <c:pt idx="4">
                  <c:v>ноябрь</c:v>
                </c:pt>
                <c:pt idx="5">
                  <c:v>декабрь</c:v>
                </c:pt>
              </c:strCache>
            </c:strRef>
          </c:cat>
          <c:val>
            <c:numRef>
              <c:f>Лист9!$B$33:$G$33</c:f>
              <c:numCache>
                <c:formatCode>General</c:formatCode>
                <c:ptCount val="6"/>
                <c:pt idx="4" formatCode="#,##0">
                  <c:v>5387.8000000000011</c:v>
                </c:pt>
                <c:pt idx="5" formatCode="#,##0">
                  <c:v>3290.75</c:v>
                </c:pt>
              </c:numCache>
            </c:numRef>
          </c:val>
        </c:ser>
        <c:ser>
          <c:idx val="3"/>
          <c:order val="3"/>
          <c:tx>
            <c:strRef>
              <c:f>Лист9!$A$34</c:f>
              <c:strCache>
                <c:ptCount val="1"/>
                <c:pt idx="0">
                  <c:v>Другие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Лист9!$B$30:$G$30</c:f>
              <c:strCache>
                <c:ptCount val="6"/>
                <c:pt idx="0">
                  <c:v>июнь</c:v>
                </c:pt>
                <c:pt idx="1">
                  <c:v>июль</c:v>
                </c:pt>
                <c:pt idx="2">
                  <c:v>август</c:v>
                </c:pt>
                <c:pt idx="3">
                  <c:v>сентябрь</c:v>
                </c:pt>
                <c:pt idx="4">
                  <c:v>ноябрь</c:v>
                </c:pt>
                <c:pt idx="5">
                  <c:v>декабрь</c:v>
                </c:pt>
              </c:strCache>
            </c:strRef>
          </c:cat>
          <c:val>
            <c:numRef>
              <c:f>Лист9!$B$34:$G$34</c:f>
              <c:numCache>
                <c:formatCode>#,##0</c:formatCode>
                <c:ptCount val="6"/>
                <c:pt idx="0">
                  <c:v>7.9705599999999999</c:v>
                </c:pt>
                <c:pt idx="1">
                  <c:v>1512.040084</c:v>
                </c:pt>
                <c:pt idx="2">
                  <c:v>3840.3682660000004</c:v>
                </c:pt>
                <c:pt idx="3">
                  <c:v>12838.0381</c:v>
                </c:pt>
                <c:pt idx="4">
                  <c:v>4561.9166400000013</c:v>
                </c:pt>
                <c:pt idx="5">
                  <c:v>6407.7594400000007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395865536"/>
        <c:axId val="395871024"/>
      </c:barChart>
      <c:catAx>
        <c:axId val="39586553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395871024"/>
        <c:crosses val="autoZero"/>
        <c:auto val="1"/>
        <c:lblAlgn val="ctr"/>
        <c:lblOffset val="100"/>
        <c:noMultiLvlLbl val="0"/>
      </c:catAx>
      <c:valAx>
        <c:axId val="39587102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39586553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b="1"/>
              <a:t>2017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Лист9!$A$37</c:f>
              <c:strCache>
                <c:ptCount val="1"/>
                <c:pt idx="0">
                  <c:v>РФ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Лист9!$B$36:$F$36</c:f>
              <c:strCache>
                <c:ptCount val="5"/>
                <c:pt idx="0">
                  <c:v>март</c:v>
                </c:pt>
                <c:pt idx="1">
                  <c:v>апрель</c:v>
                </c:pt>
                <c:pt idx="2">
                  <c:v>май</c:v>
                </c:pt>
                <c:pt idx="3">
                  <c:v>июнь</c:v>
                </c:pt>
                <c:pt idx="4">
                  <c:v>июль</c:v>
                </c:pt>
              </c:strCache>
            </c:strRef>
          </c:cat>
          <c:val>
            <c:numRef>
              <c:f>Лист9!$B$37:$F$37</c:f>
              <c:numCache>
                <c:formatCode>#,##0</c:formatCode>
                <c:ptCount val="5"/>
                <c:pt idx="0">
                  <c:v>82439.770999999993</c:v>
                </c:pt>
                <c:pt idx="1">
                  <c:v>62077.92176000007</c:v>
                </c:pt>
                <c:pt idx="2">
                  <c:v>42506.290000000103</c:v>
                </c:pt>
                <c:pt idx="3">
                  <c:v>50136.640000000029</c:v>
                </c:pt>
                <c:pt idx="4">
                  <c:v>47387.031999999977</c:v>
                </c:pt>
              </c:numCache>
            </c:numRef>
          </c:val>
        </c:ser>
        <c:ser>
          <c:idx val="1"/>
          <c:order val="1"/>
          <c:tx>
            <c:strRef>
              <c:f>Лист9!$A$38</c:f>
              <c:strCache>
                <c:ptCount val="1"/>
                <c:pt idx="0">
                  <c:v>РБ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Лист9!$B$36:$F$36</c:f>
              <c:strCache>
                <c:ptCount val="5"/>
                <c:pt idx="0">
                  <c:v>март</c:v>
                </c:pt>
                <c:pt idx="1">
                  <c:v>апрель</c:v>
                </c:pt>
                <c:pt idx="2">
                  <c:v>май</c:v>
                </c:pt>
                <c:pt idx="3">
                  <c:v>июнь</c:v>
                </c:pt>
                <c:pt idx="4">
                  <c:v>июль</c:v>
                </c:pt>
              </c:strCache>
            </c:strRef>
          </c:cat>
          <c:val>
            <c:numRef>
              <c:f>Лист9!$B$38:$F$38</c:f>
              <c:numCache>
                <c:formatCode>#,##0</c:formatCode>
                <c:ptCount val="5"/>
                <c:pt idx="0">
                  <c:v>29063.231999999996</c:v>
                </c:pt>
                <c:pt idx="1">
                  <c:v>27549.045999999984</c:v>
                </c:pt>
                <c:pt idx="2">
                  <c:v>39625.572999999997</c:v>
                </c:pt>
                <c:pt idx="3">
                  <c:v>19112.668000000005</c:v>
                </c:pt>
                <c:pt idx="4">
                  <c:v>39664.481000000022</c:v>
                </c:pt>
              </c:numCache>
            </c:numRef>
          </c:val>
        </c:ser>
        <c:ser>
          <c:idx val="2"/>
          <c:order val="2"/>
          <c:tx>
            <c:strRef>
              <c:f>Лист9!$A$39</c:f>
              <c:strCache>
                <c:ptCount val="1"/>
                <c:pt idx="0">
                  <c:v>РК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Лист9!$B$36:$F$36</c:f>
              <c:strCache>
                <c:ptCount val="5"/>
                <c:pt idx="0">
                  <c:v>март</c:v>
                </c:pt>
                <c:pt idx="1">
                  <c:v>апрель</c:v>
                </c:pt>
                <c:pt idx="2">
                  <c:v>май</c:v>
                </c:pt>
                <c:pt idx="3">
                  <c:v>июнь</c:v>
                </c:pt>
                <c:pt idx="4">
                  <c:v>июль</c:v>
                </c:pt>
              </c:strCache>
            </c:strRef>
          </c:cat>
          <c:val>
            <c:numRef>
              <c:f>Лист9!$B$39:$F$39</c:f>
              <c:numCache>
                <c:formatCode>#,##0</c:formatCode>
                <c:ptCount val="5"/>
                <c:pt idx="0">
                  <c:v>897</c:v>
                </c:pt>
                <c:pt idx="1">
                  <c:v>1166.174</c:v>
                </c:pt>
                <c:pt idx="2">
                  <c:v>4639.1349999999993</c:v>
                </c:pt>
                <c:pt idx="4">
                  <c:v>931.70299999999997</c:v>
                </c:pt>
              </c:numCache>
            </c:numRef>
          </c:val>
        </c:ser>
        <c:ser>
          <c:idx val="3"/>
          <c:order val="3"/>
          <c:tx>
            <c:strRef>
              <c:f>Лист9!$A$40</c:f>
              <c:strCache>
                <c:ptCount val="1"/>
                <c:pt idx="0">
                  <c:v>Другие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-1.2521917052257905E-3"/>
                  <c:y val="-2.089111670603932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-1.2521917052257905E-3"/>
                  <c:y val="-1.856988151647944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>
                <c:manualLayout>
                  <c:x val="0"/>
                  <c:y val="-4.642470379119935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Лист9!$B$36:$F$36</c:f>
              <c:strCache>
                <c:ptCount val="5"/>
                <c:pt idx="0">
                  <c:v>март</c:v>
                </c:pt>
                <c:pt idx="1">
                  <c:v>апрель</c:v>
                </c:pt>
                <c:pt idx="2">
                  <c:v>май</c:v>
                </c:pt>
                <c:pt idx="3">
                  <c:v>июнь</c:v>
                </c:pt>
                <c:pt idx="4">
                  <c:v>июль</c:v>
                </c:pt>
              </c:strCache>
            </c:strRef>
          </c:cat>
          <c:val>
            <c:numRef>
              <c:f>Лист9!$B$40:$F$40</c:f>
              <c:numCache>
                <c:formatCode>#,##0</c:formatCode>
                <c:ptCount val="5"/>
                <c:pt idx="0">
                  <c:v>2408.4728200000004</c:v>
                </c:pt>
                <c:pt idx="1">
                  <c:v>4031.3844499999996</c:v>
                </c:pt>
                <c:pt idx="2">
                  <c:v>3790.0254960000002</c:v>
                </c:pt>
                <c:pt idx="3">
                  <c:v>5188.1715800000002</c:v>
                </c:pt>
                <c:pt idx="4">
                  <c:v>6701.8526700000011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395866712"/>
        <c:axId val="395865928"/>
      </c:barChart>
      <c:catAx>
        <c:axId val="39586671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395865928"/>
        <c:crosses val="autoZero"/>
        <c:auto val="1"/>
        <c:lblAlgn val="ctr"/>
        <c:lblOffset val="100"/>
        <c:noMultiLvlLbl val="0"/>
      </c:catAx>
      <c:valAx>
        <c:axId val="39586592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39586671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 smtClean="0"/>
              <a:t>Max</a:t>
            </a:r>
            <a:r>
              <a:rPr lang="ru-RU" dirty="0" smtClean="0"/>
              <a:t> СЕНТЯБРЬ</a:t>
            </a:r>
            <a:endParaRPr lang="en-US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Лист1!$A$74</c:f>
              <c:strCache>
                <c:ptCount val="1"/>
                <c:pt idx="0">
                  <c:v>max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</c:dPt>
          <c:cat>
            <c:strRef>
              <c:f>Лист1!$B$73:$C$73</c:f>
              <c:strCache>
                <c:ptCount val="2"/>
                <c:pt idx="0">
                  <c:v>Баланс</c:v>
                </c:pt>
                <c:pt idx="1">
                  <c:v>Хранение</c:v>
                </c:pt>
              </c:strCache>
            </c:strRef>
          </c:cat>
          <c:val>
            <c:numRef>
              <c:f>Лист1!$B$74:$C$74</c:f>
              <c:numCache>
                <c:formatCode>General</c:formatCode>
                <c:ptCount val="2"/>
                <c:pt idx="0">
                  <c:v>151</c:v>
                </c:pt>
                <c:pt idx="1">
                  <c:v>27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  <c:userShapes r:id="rId4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8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defRPr sz="900" b="1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scene3d>
        <a:camera prst="orthographicFront"/>
        <a:lightRig rig="brightRoom" dir="t"/>
      </a:scene3d>
      <a:sp3d prstMaterial="flat">
        <a:bevelT w="50800" h="101600" prst="angle"/>
        <a:contourClr>
          <a:srgbClr val="000000"/>
        </a:contourClr>
      </a:sp3d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1905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1" i="0" kern="1200" cap="all" spc="5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8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defRPr sz="900" b="1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scene3d>
        <a:camera prst="orthographicFront"/>
        <a:lightRig rig="brightRoom" dir="t"/>
      </a:scene3d>
      <a:sp3d prstMaterial="flat">
        <a:bevelT w="50800" h="101600" prst="angle"/>
        <a:contourClr>
          <a:srgbClr val="000000"/>
        </a:contourClr>
      </a:sp3d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1905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1" i="0" kern="1200" cap="all" spc="5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348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lt1"/>
    </cs:fontRef>
  </cs:wall>
</cs:chartStyle>
</file>

<file path=ppt/charts/style4.xml><?xml version="1.0" encoding="utf-8"?>
<cs:chartStyle xmlns:cs="http://schemas.microsoft.com/office/drawing/2012/chartStyle" xmlns:a="http://schemas.openxmlformats.org/drawingml/2006/main" id="348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lt1"/>
    </cs:fontRef>
  </cs:wall>
</cs:chartStyle>
</file>

<file path=ppt/charts/style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0.38061</cdr:x>
      <cdr:y>0.48293</cdr:y>
    </cdr:from>
    <cdr:to>
      <cdr:x>0.65973</cdr:x>
      <cdr:y>0.59396</cdr:y>
    </cdr:to>
    <cdr:sp macro="" textlink="">
      <cdr:nvSpPr>
        <cdr:cNvPr id="2" name="TextBox 5"/>
        <cdr:cNvSpPr txBox="1"/>
      </cdr:nvSpPr>
      <cdr:spPr>
        <a:xfrm xmlns:a="http://schemas.openxmlformats.org/drawingml/2006/main">
          <a:off x="1129957" y="1284309"/>
          <a:ext cx="828675" cy="295275"/>
        </a:xfrm>
        <a:prstGeom xmlns:a="http://schemas.openxmlformats.org/drawingml/2006/main" prst="rect">
          <a:avLst/>
        </a:prstGeom>
        <a:solidFill xmlns:a="http://schemas.openxmlformats.org/drawingml/2006/main">
          <a:schemeClr val="lt1"/>
        </a:solidFill>
        <a:ln xmlns:a="http://schemas.openxmlformats.org/drawingml/2006/main" w="9525" cmpd="sng">
          <a:noFill/>
        </a:ln>
      </cdr:spPr>
      <cdr:style>
        <a:lnRef xmlns:a="http://schemas.openxmlformats.org/drawingml/2006/main" idx="0">
          <a:scrgbClr r="0" g="0" b="0"/>
        </a:lnRef>
        <a:fillRef xmlns:a="http://schemas.openxmlformats.org/drawingml/2006/main" idx="0">
          <a:scrgbClr r="0" g="0" b="0"/>
        </a:fillRef>
        <a:effectRef xmlns:a="http://schemas.openxmlformats.org/drawingml/2006/main" idx="0">
          <a:scrgbClr r="0" g="0" b="0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 wrap="square" rtlCol="0" anchor="t"/>
        <a:lstStyle xmlns:a="http://schemas.openxmlformats.org/drawingml/2006/main">
          <a:lvl1pPr marL="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ru-RU" sz="1800" b="1" dirty="0"/>
            <a:t>1 499</a:t>
          </a: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0.39233</cdr:x>
      <cdr:y>0.5</cdr:y>
    </cdr:from>
    <cdr:to>
      <cdr:x>0.65591</cdr:x>
      <cdr:y>0.60576</cdr:y>
    </cdr:to>
    <cdr:sp macro="" textlink="">
      <cdr:nvSpPr>
        <cdr:cNvPr id="2" name="TextBox 5"/>
        <cdr:cNvSpPr txBox="1"/>
      </cdr:nvSpPr>
      <cdr:spPr>
        <a:xfrm xmlns:a="http://schemas.openxmlformats.org/drawingml/2006/main">
          <a:off x="1164751" y="1509877"/>
          <a:ext cx="782551" cy="319375"/>
        </a:xfrm>
        <a:prstGeom xmlns:a="http://schemas.openxmlformats.org/drawingml/2006/main" prst="rect">
          <a:avLst/>
        </a:prstGeom>
        <a:solidFill xmlns:a="http://schemas.openxmlformats.org/drawingml/2006/main">
          <a:schemeClr val="lt1"/>
        </a:solidFill>
        <a:ln xmlns:a="http://schemas.openxmlformats.org/drawingml/2006/main" w="9525" cmpd="sng">
          <a:noFill/>
        </a:ln>
      </cdr:spPr>
      <cdr:style>
        <a:lnRef xmlns:a="http://schemas.openxmlformats.org/drawingml/2006/main" idx="0">
          <a:scrgbClr r="0" g="0" b="0"/>
        </a:lnRef>
        <a:fillRef xmlns:a="http://schemas.openxmlformats.org/drawingml/2006/main" idx="0">
          <a:scrgbClr r="0" g="0" b="0"/>
        </a:fillRef>
        <a:effectRef xmlns:a="http://schemas.openxmlformats.org/drawingml/2006/main" idx="0">
          <a:scrgbClr r="0" g="0" b="0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 wrap="square" rtlCol="0" anchor="t"/>
        <a:lstStyle xmlns:a="http://schemas.openxmlformats.org/drawingml/2006/main">
          <a:lvl1pPr marL="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ru-RU" sz="1800" b="1" dirty="0"/>
            <a:t>1 606</a:t>
          </a:r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0.16102</cdr:x>
      <cdr:y>0.11471</cdr:y>
    </cdr:from>
    <cdr:to>
      <cdr:x>0.37868</cdr:x>
      <cdr:y>0.24194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670354" y="408487"/>
          <a:ext cx="906162" cy="45308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ru-RU" sz="1100" dirty="0"/>
        </a:p>
      </cdr:txBody>
    </cdr:sp>
  </cdr:relSizeAnchor>
  <cdr:relSizeAnchor xmlns:cdr="http://schemas.openxmlformats.org/drawingml/2006/chartDrawing">
    <cdr:from>
      <cdr:x>0.46456</cdr:x>
      <cdr:y>0.58701</cdr:y>
    </cdr:from>
    <cdr:to>
      <cdr:x>0.73256</cdr:x>
      <cdr:y>0.73777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1934069" y="2090366"/>
          <a:ext cx="1115736" cy="53689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ru-RU" sz="1100" dirty="0"/>
        </a:p>
      </cdr:txBody>
    </cdr:sp>
  </cdr:relSizeAnchor>
</c:userShapes>
</file>

<file path=ppt/drawings/drawing4.xml><?xml version="1.0" encoding="utf-8"?>
<c:userShapes xmlns:c="http://schemas.openxmlformats.org/drawingml/2006/chart">
  <cdr:relSizeAnchor xmlns:cdr="http://schemas.openxmlformats.org/drawingml/2006/chartDrawing">
    <cdr:from>
      <cdr:x>0.10288</cdr:x>
      <cdr:y>0.14868</cdr:y>
    </cdr:from>
    <cdr:to>
      <cdr:x>0.36859</cdr:x>
      <cdr:y>0.2524</cdr:y>
    </cdr:to>
    <cdr:sp macro="" textlink="">
      <cdr:nvSpPr>
        <cdr:cNvPr id="2" name="Прямоугольник 1"/>
        <cdr:cNvSpPr/>
      </cdr:nvSpPr>
      <cdr:spPr>
        <a:xfrm xmlns:a="http://schemas.openxmlformats.org/drawingml/2006/main">
          <a:off x="428305" y="529471"/>
          <a:ext cx="1106213" cy="36933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>
          <a:spAutoFit/>
        </a:bodyPr>
        <a:lstStyle xmlns:a="http://schemas.openxmlformats.org/drawingml/2006/main">
          <a:defPPr>
            <a:defRPr lang="ru-RU"/>
          </a:defPPr>
          <a:lvl1pPr marL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>
            <a:defRPr sz="900" b="1" i="0" u="none" strike="noStrike" kern="1200" baseline="0">
              <a:solidFill>
                <a:prstClr val="black">
                  <a:lumMod val="75000"/>
                  <a:lumOff val="25000"/>
                </a:prstClr>
              </a:solidFill>
              <a:latin typeface="+mn-lt"/>
              <a:ea typeface="+mn-ea"/>
              <a:cs typeface="+mn-cs"/>
            </a:defRPr>
          </a:pPr>
          <a:fld id="{69815519-8CCE-4356-93CE-C3ABC588241E}" type="CATEGORYNAME">
            <a:rPr lang="ru-RU"/>
            <a:pPr algn="ctr">
              <a:defRPr sz="900" b="1" i="0" u="none" strike="noStrike" kern="1200" baseline="0">
                <a:solidFill>
                  <a:prstClr val="black">
                    <a:lumMod val="75000"/>
                    <a:lumOff val="25000"/>
                  </a:prstClr>
                </a:solidFill>
                <a:latin typeface="+mn-lt"/>
                <a:ea typeface="+mn-ea"/>
                <a:cs typeface="+mn-cs"/>
              </a:defRPr>
            </a:pPr>
            <a:t>Хранение</a:t>
          </a:fld>
          <a:r>
            <a:rPr lang="ru-RU" dirty="0"/>
            <a:t> </a:t>
          </a:r>
          <a:r>
            <a:rPr lang="en-US" dirty="0" smtClean="0"/>
            <a:t>11</a:t>
          </a:r>
          <a:r>
            <a:rPr lang="ru-RU" dirty="0" smtClean="0"/>
            <a:t> </a:t>
          </a:r>
          <a:r>
            <a:rPr lang="ru-RU" dirty="0"/>
            <a:t>дней</a:t>
          </a:r>
          <a:br>
            <a:rPr lang="ru-RU" dirty="0"/>
          </a:br>
          <a:r>
            <a:rPr lang="ru-RU" dirty="0"/>
            <a:t>35,4 </a:t>
          </a:r>
          <a:r>
            <a:rPr lang="ru-RU" dirty="0" err="1"/>
            <a:t>тыс.т</a:t>
          </a:r>
          <a:endParaRPr lang="ru-RU" dirty="0"/>
        </a:p>
      </cdr:txBody>
    </cdr:sp>
  </cdr:relSizeAnchor>
  <cdr:relSizeAnchor xmlns:cdr="http://schemas.openxmlformats.org/drawingml/2006/chartDrawing">
    <cdr:from>
      <cdr:x>0.47956</cdr:x>
      <cdr:y>0.56816</cdr:y>
    </cdr:from>
    <cdr:to>
      <cdr:x>0.74756</cdr:x>
      <cdr:y>0.71657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1996495" y="2023254"/>
          <a:ext cx="1115736" cy="52850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ru-RU" sz="1100" dirty="0"/>
        </a:p>
      </cdr:txBody>
    </cdr:sp>
  </cdr:relSizeAnchor>
</c:userShap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8F8156-E7D0-4E87-B32E-58196F81DC9D}" type="datetimeFigureOut">
              <a:rPr lang="ru-RU" smtClean="0"/>
              <a:t>28.08.2017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2C77EC-D3BF-4CFE-B795-0FAAB92E2A1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849079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8F8156-E7D0-4E87-B32E-58196F81DC9D}" type="datetimeFigureOut">
              <a:rPr lang="ru-RU" smtClean="0"/>
              <a:t>28.08.2017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2C77EC-D3BF-4CFE-B795-0FAAB92E2A1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484620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8F8156-E7D0-4E87-B32E-58196F81DC9D}" type="datetimeFigureOut">
              <a:rPr lang="ru-RU" smtClean="0"/>
              <a:t>28.08.2017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2C77EC-D3BF-4CFE-B795-0FAAB92E2A1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55384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8F8156-E7D0-4E87-B32E-58196F81DC9D}" type="datetimeFigureOut">
              <a:rPr lang="ru-RU" smtClean="0"/>
              <a:t>28.08.2017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2C77EC-D3BF-4CFE-B795-0FAAB92E2A1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701469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8F8156-E7D0-4E87-B32E-58196F81DC9D}" type="datetimeFigureOut">
              <a:rPr lang="ru-RU" smtClean="0"/>
              <a:t>28.08.2017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2C77EC-D3BF-4CFE-B795-0FAAB92E2A1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078976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8F8156-E7D0-4E87-B32E-58196F81DC9D}" type="datetimeFigureOut">
              <a:rPr lang="ru-RU" smtClean="0"/>
              <a:t>28.08.2017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2C77EC-D3BF-4CFE-B795-0FAAB92E2A1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921382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8F8156-E7D0-4E87-B32E-58196F81DC9D}" type="datetimeFigureOut">
              <a:rPr lang="ru-RU" smtClean="0"/>
              <a:t>28.08.2017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2C77EC-D3BF-4CFE-B795-0FAAB92E2A1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268959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8F8156-E7D0-4E87-B32E-58196F81DC9D}" type="datetimeFigureOut">
              <a:rPr lang="ru-RU" smtClean="0"/>
              <a:t>28.08.2017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2C77EC-D3BF-4CFE-B795-0FAAB92E2A1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019547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8F8156-E7D0-4E87-B32E-58196F81DC9D}" type="datetimeFigureOut">
              <a:rPr lang="ru-RU" smtClean="0"/>
              <a:t>28.08.2017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2C77EC-D3BF-4CFE-B795-0FAAB92E2A1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121059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8F8156-E7D0-4E87-B32E-58196F81DC9D}" type="datetimeFigureOut">
              <a:rPr lang="ru-RU" smtClean="0"/>
              <a:t>28.08.2017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2C77EC-D3BF-4CFE-B795-0FAAB92E2A1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584569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8F8156-E7D0-4E87-B32E-58196F81DC9D}" type="datetimeFigureOut">
              <a:rPr lang="ru-RU" smtClean="0"/>
              <a:t>28.08.2017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2C77EC-D3BF-4CFE-B795-0FAAB92E2A1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972364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8F8156-E7D0-4E87-B32E-58196F81DC9D}" type="datetimeFigureOut">
              <a:rPr lang="ru-RU" smtClean="0"/>
              <a:t>28.08.2017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2C77EC-D3BF-4CFE-B795-0FAAB92E2A1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711070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Relationship Id="rId5" Type="http://schemas.openxmlformats.org/officeDocument/2006/relationships/chart" Target="../charts/chart4.xml"/><Relationship Id="rId4" Type="http://schemas.openxmlformats.org/officeDocument/2006/relationships/chart" Target="../charts/char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40043" y="133822"/>
            <a:ext cx="9144000" cy="335734"/>
          </a:xfrm>
        </p:spPr>
        <p:txBody>
          <a:bodyPr>
            <a:noAutofit/>
          </a:bodyPr>
          <a:lstStyle/>
          <a:p>
            <a:pPr algn="l"/>
            <a:r>
              <a:rPr lang="ru-RU" sz="2400" b="1" dirty="0" smtClean="0"/>
              <a:t>БАЛАНС РЫНКА СУГ В 2016-2017 гг..</a:t>
            </a:r>
            <a:endParaRPr lang="ru-RU" sz="2400" b="1" dirty="0"/>
          </a:p>
        </p:txBody>
      </p:sp>
      <p:graphicFrame>
        <p:nvGraphicFramePr>
          <p:cNvPr id="4" name="Диаграмма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86073366"/>
              </p:ext>
            </p:extLst>
          </p:nvPr>
        </p:nvGraphicFramePr>
        <p:xfrm>
          <a:off x="952373" y="689747"/>
          <a:ext cx="2968838" cy="265942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Диаграмма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2259774"/>
              </p:ext>
            </p:extLst>
          </p:nvPr>
        </p:nvGraphicFramePr>
        <p:xfrm>
          <a:off x="952373" y="3800146"/>
          <a:ext cx="2968838" cy="301975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6" name="Диаграмма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26850844"/>
              </p:ext>
            </p:extLst>
          </p:nvPr>
        </p:nvGraphicFramePr>
        <p:xfrm>
          <a:off x="5305424" y="689747"/>
          <a:ext cx="6491159" cy="274513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7" name="Диаграмма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73495885"/>
              </p:ext>
            </p:extLst>
          </p:nvPr>
        </p:nvGraphicFramePr>
        <p:xfrm>
          <a:off x="5305424" y="3800146"/>
          <a:ext cx="6491159" cy="29278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9341709" y="6518246"/>
            <a:ext cx="2767913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300" dirty="0" smtClean="0"/>
              <a:t>* - </a:t>
            </a:r>
            <a:r>
              <a:rPr lang="ru-RU" sz="1300" dirty="0"/>
              <a:t>п</a:t>
            </a:r>
            <a:r>
              <a:rPr lang="ru-RU" sz="1300" dirty="0" smtClean="0"/>
              <a:t>рогнозное значение</a:t>
            </a:r>
            <a:endParaRPr lang="ru-RU" sz="1300" dirty="0"/>
          </a:p>
        </p:txBody>
      </p:sp>
    </p:spTree>
    <p:extLst>
      <p:ext uri="{BB962C8B-B14F-4D97-AF65-F5344CB8AC3E}">
        <p14:creationId xmlns:p14="http://schemas.microsoft.com/office/powerpoint/2010/main" val="2822724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40043" y="133822"/>
            <a:ext cx="9144000" cy="335734"/>
          </a:xfrm>
        </p:spPr>
        <p:txBody>
          <a:bodyPr>
            <a:noAutofit/>
          </a:bodyPr>
          <a:lstStyle/>
          <a:p>
            <a:pPr algn="l"/>
            <a:r>
              <a:rPr lang="ru-RU" sz="2400" b="1" dirty="0" smtClean="0"/>
              <a:t>БАЛАНС РЫНКА СУГ В 2016 г.</a:t>
            </a:r>
            <a:endParaRPr lang="ru-RU" sz="2400" b="1" dirty="0"/>
          </a:p>
        </p:txBody>
      </p:sp>
      <p:graphicFrame>
        <p:nvGraphicFramePr>
          <p:cNvPr id="10" name="Диаграмма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94987652"/>
              </p:ext>
            </p:extLst>
          </p:nvPr>
        </p:nvGraphicFramePr>
        <p:xfrm>
          <a:off x="1266825" y="573880"/>
          <a:ext cx="9658350" cy="571023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055018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40043" y="133822"/>
            <a:ext cx="9144000" cy="335734"/>
          </a:xfrm>
        </p:spPr>
        <p:txBody>
          <a:bodyPr>
            <a:noAutofit/>
          </a:bodyPr>
          <a:lstStyle/>
          <a:p>
            <a:pPr algn="l"/>
            <a:r>
              <a:rPr lang="ru-RU" sz="2400" b="1" dirty="0" smtClean="0"/>
              <a:t>БАЛАНС РЫНКА СУГ В 2017 г.</a:t>
            </a:r>
            <a:endParaRPr lang="ru-RU" sz="2400" b="1" dirty="0"/>
          </a:p>
        </p:txBody>
      </p:sp>
      <p:graphicFrame>
        <p:nvGraphicFramePr>
          <p:cNvPr id="4" name="Диаграмма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50062289"/>
              </p:ext>
            </p:extLst>
          </p:nvPr>
        </p:nvGraphicFramePr>
        <p:xfrm>
          <a:off x="1266825" y="573880"/>
          <a:ext cx="9658350" cy="571023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9341709" y="6518246"/>
            <a:ext cx="2767913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300" dirty="0" smtClean="0"/>
              <a:t>* - </a:t>
            </a:r>
            <a:r>
              <a:rPr lang="ru-RU" sz="1300" dirty="0"/>
              <a:t>п</a:t>
            </a:r>
            <a:r>
              <a:rPr lang="ru-RU" sz="1300" dirty="0" smtClean="0"/>
              <a:t>рогнозное значение</a:t>
            </a:r>
            <a:endParaRPr lang="ru-RU" sz="1300" dirty="0"/>
          </a:p>
        </p:txBody>
      </p:sp>
    </p:spTree>
    <p:extLst>
      <p:ext uri="{BB962C8B-B14F-4D97-AF65-F5344CB8AC3E}">
        <p14:creationId xmlns:p14="http://schemas.microsoft.com/office/powerpoint/2010/main" val="9535648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40043" y="133822"/>
            <a:ext cx="9144000" cy="335734"/>
          </a:xfrm>
        </p:spPr>
        <p:txBody>
          <a:bodyPr>
            <a:noAutofit/>
          </a:bodyPr>
          <a:lstStyle/>
          <a:p>
            <a:pPr algn="l"/>
            <a:r>
              <a:rPr lang="ru-RU" sz="2400" b="1" dirty="0" smtClean="0"/>
              <a:t>БАЛАНС РЫНКА СУГ В 2016 г.</a:t>
            </a:r>
            <a:endParaRPr lang="ru-RU" sz="2400" b="1" dirty="0"/>
          </a:p>
        </p:txBody>
      </p:sp>
      <p:graphicFrame>
        <p:nvGraphicFramePr>
          <p:cNvPr id="11" name="Диаграмма 10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98512020"/>
              </p:ext>
            </p:extLst>
          </p:nvPr>
        </p:nvGraphicFramePr>
        <p:xfrm>
          <a:off x="1029731" y="942815"/>
          <a:ext cx="10117672" cy="54579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8056719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40043" y="133822"/>
            <a:ext cx="9144000" cy="335734"/>
          </a:xfrm>
        </p:spPr>
        <p:txBody>
          <a:bodyPr>
            <a:noAutofit/>
          </a:bodyPr>
          <a:lstStyle/>
          <a:p>
            <a:pPr algn="l"/>
            <a:r>
              <a:rPr lang="ru-RU" sz="2400" b="1" dirty="0" smtClean="0"/>
              <a:t>БАЛАНС РЫНКА СУГ В 2017 г.</a:t>
            </a:r>
            <a:endParaRPr lang="ru-RU" sz="2400" b="1" dirty="0"/>
          </a:p>
        </p:txBody>
      </p:sp>
      <p:graphicFrame>
        <p:nvGraphicFramePr>
          <p:cNvPr id="5" name="Диаграмма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49126824"/>
              </p:ext>
            </p:extLst>
          </p:nvPr>
        </p:nvGraphicFramePr>
        <p:xfrm>
          <a:off x="1029730" y="970763"/>
          <a:ext cx="10142217" cy="54712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8624616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40043" y="133822"/>
            <a:ext cx="9144000" cy="335734"/>
          </a:xfrm>
        </p:spPr>
        <p:txBody>
          <a:bodyPr>
            <a:noAutofit/>
          </a:bodyPr>
          <a:lstStyle/>
          <a:p>
            <a:pPr algn="l"/>
            <a:r>
              <a:rPr lang="ru-RU" sz="2400" b="1" dirty="0" smtClean="0"/>
              <a:t>РЕРЕЗЕРВУАРНЫЕ МОЩНОСТИ ХРАНЕНИЯ СУГ В 2016 г. </a:t>
            </a:r>
            <a:endParaRPr lang="ru-RU" sz="2400" b="1" dirty="0"/>
          </a:p>
        </p:txBody>
      </p:sp>
      <p:graphicFrame>
        <p:nvGraphicFramePr>
          <p:cNvPr id="4" name="Диаграмма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55652232"/>
              </p:ext>
            </p:extLst>
          </p:nvPr>
        </p:nvGraphicFramePr>
        <p:xfrm>
          <a:off x="993689" y="1642735"/>
          <a:ext cx="4163198" cy="35610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6" name="Диаграмма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39756803"/>
              </p:ext>
            </p:extLst>
          </p:nvPr>
        </p:nvGraphicFramePr>
        <p:xfrm>
          <a:off x="7139116" y="1642735"/>
          <a:ext cx="4163198" cy="35610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cxnSp>
        <p:nvCxnSpPr>
          <p:cNvPr id="7" name="Прямая соединительная линия 6"/>
          <p:cNvCxnSpPr/>
          <p:nvPr/>
        </p:nvCxnSpPr>
        <p:spPr>
          <a:xfrm>
            <a:off x="6139764" y="1387362"/>
            <a:ext cx="16475" cy="404477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Прямоугольник 2"/>
          <p:cNvSpPr/>
          <p:nvPr/>
        </p:nvSpPr>
        <p:spPr>
          <a:xfrm>
            <a:off x="1585519" y="2172206"/>
            <a:ext cx="110621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 sz="900" b="1" i="0" u="none" strike="noStrike" kern="1200" baseline="0">
                <a:solidFill>
                  <a:prstClr val="black">
                    <a:lumMod val="75000"/>
                    <a:lumOff val="25000"/>
                  </a:prstClr>
                </a:solidFill>
                <a:latin typeface="+mn-lt"/>
                <a:ea typeface="+mn-ea"/>
                <a:cs typeface="+mn-cs"/>
              </a:defRPr>
            </a:pPr>
            <a:fld id="{69815519-8CCE-4356-93CE-C3ABC588241E}" type="CATEGORYNAME">
              <a:rPr lang="ru-RU"/>
              <a:pPr algn="ctr">
                <a:defRPr sz="900" b="1" i="0" u="none" strike="noStrike" kern="1200" baseline="0">
                  <a:solidFill>
                    <a:prstClr val="black">
                      <a:lumMod val="75000"/>
                      <a:lumOff val="25000"/>
                    </a:prstClr>
                  </a:solidFill>
                  <a:latin typeface="+mn-lt"/>
                  <a:ea typeface="+mn-ea"/>
                  <a:cs typeface="+mn-cs"/>
                </a:defRPr>
              </a:pPr>
              <a:t>Хранение</a:t>
            </a:fld>
            <a:r>
              <a:rPr lang="ru-RU" dirty="0"/>
              <a:t> 7 дней</a:t>
            </a:r>
            <a:br>
              <a:rPr lang="ru-RU" dirty="0"/>
            </a:br>
            <a:r>
              <a:rPr lang="ru-RU" dirty="0"/>
              <a:t>35,4 </a:t>
            </a:r>
            <a:r>
              <a:rPr lang="ru-RU" dirty="0" err="1"/>
              <a:t>тыс.т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3145102" y="3892425"/>
            <a:ext cx="633507" cy="2308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defRPr sz="900" b="1" i="0" u="none" strike="noStrike" kern="1200" baseline="0">
                <a:solidFill>
                  <a:prstClr val="black">
                    <a:lumMod val="75000"/>
                    <a:lumOff val="25000"/>
                  </a:prstClr>
                </a:solidFill>
                <a:latin typeface="+mn-lt"/>
                <a:ea typeface="+mn-ea"/>
                <a:cs typeface="+mn-cs"/>
              </a:defRPr>
            </a:pPr>
            <a:fld id="{1FE54CB9-9B64-466C-8DB6-8342DEE8EB53}" type="VALUE">
              <a:rPr lang="ru-RU"/>
              <a:pPr algn="ctr">
                <a:defRPr sz="900" b="1" i="0" u="none" strike="noStrike" kern="1200" baseline="0">
                  <a:solidFill>
                    <a:prstClr val="black">
                      <a:lumMod val="75000"/>
                      <a:lumOff val="25000"/>
                    </a:prstClr>
                  </a:solidFill>
                  <a:latin typeface="+mn-lt"/>
                  <a:ea typeface="+mn-ea"/>
                  <a:cs typeface="+mn-cs"/>
                </a:defRPr>
              </a:pPr>
              <a:t>151</a:t>
            </a:fld>
            <a:r>
              <a:rPr lang="ru-RU" dirty="0"/>
              <a:t> </a:t>
            </a:r>
            <a:r>
              <a:rPr lang="ru-RU" dirty="0" err="1"/>
              <a:t>тыс.т</a:t>
            </a:r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9566367" y="3892425"/>
            <a:ext cx="575799" cy="2308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defRPr sz="900" b="1" i="0" u="none" strike="noStrike" kern="1200" baseline="0">
                <a:solidFill>
                  <a:prstClr val="black">
                    <a:lumMod val="75000"/>
                    <a:lumOff val="25000"/>
                  </a:prstClr>
                </a:solidFill>
                <a:latin typeface="+mn-lt"/>
                <a:ea typeface="+mn-ea"/>
                <a:cs typeface="+mn-cs"/>
              </a:defRPr>
            </a:pPr>
            <a:fld id="{52FD4576-70EB-4B46-A284-D202C4A9B244}" type="VALUE">
              <a:rPr lang="ru-RU"/>
              <a:pPr algn="ctr">
                <a:defRPr sz="900" b="1" i="0" u="none" strike="noStrike" kern="1200" baseline="0">
                  <a:solidFill>
                    <a:prstClr val="black">
                      <a:lumMod val="75000"/>
                      <a:lumOff val="25000"/>
                    </a:prstClr>
                  </a:solidFill>
                  <a:latin typeface="+mn-lt"/>
                  <a:ea typeface="+mn-ea"/>
                  <a:cs typeface="+mn-cs"/>
                </a:defRPr>
              </a:pPr>
              <a:t>96</a:t>
            </a:fld>
            <a:r>
              <a:rPr lang="ru-RU" dirty="0"/>
              <a:t> </a:t>
            </a:r>
            <a:r>
              <a:rPr lang="ru-RU" dirty="0" err="1"/>
              <a:t>тыс.т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5186336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65</TotalTime>
  <Words>103</Words>
  <Application>Microsoft Office PowerPoint</Application>
  <PresentationFormat>Широкоэкранный</PresentationFormat>
  <Paragraphs>27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Тема Office</vt:lpstr>
      <vt:lpstr>БАЛАНС РЫНКА СУГ В 2016-2017 гг..</vt:lpstr>
      <vt:lpstr>БАЛАНС РЫНКА СУГ В 2016 г.</vt:lpstr>
      <vt:lpstr>БАЛАНС РЫНКА СУГ В 2017 г.</vt:lpstr>
      <vt:lpstr>БАЛАНС РЫНКА СУГ В 2016 г.</vt:lpstr>
      <vt:lpstr>БАЛАНС РЫНКА СУГ В 2017 г.</vt:lpstr>
      <vt:lpstr>РЕРЕЗЕРВУАРНЫЕ МОЩНОСТИ ХРАНЕНИЯ СУГ В 2016 г.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БАЛАНС РЫНКА СУГ В 2016-2017 гг..</dc:title>
  <dc:creator>Денис Луговой</dc:creator>
  <cp:lastModifiedBy>Денис Луговой</cp:lastModifiedBy>
  <cp:revision>9</cp:revision>
  <dcterms:created xsi:type="dcterms:W3CDTF">2017-08-28T18:51:11Z</dcterms:created>
  <dcterms:modified xsi:type="dcterms:W3CDTF">2017-08-28T20:03:35Z</dcterms:modified>
</cp:coreProperties>
</file>